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172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72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466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034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12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50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37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101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90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897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03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5EB2-49D4-4F75-8B6F-EF6CB6B22D76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4A75-F2D0-43E1-B73F-5D659D7713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284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4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وراثة عملي / ثالث محاصيل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66921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57422" y="38437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 smtClean="0"/>
              <a:t>أولا: التهجينات الأحادية </a:t>
            </a:r>
            <a:r>
              <a:rPr lang="en-US" dirty="0" smtClean="0"/>
              <a:t>Monohybrid crosses:</a:t>
            </a:r>
          </a:p>
          <a:p>
            <a:r>
              <a:rPr lang="ar-IQ" dirty="0" smtClean="0"/>
              <a:t>تعني إجراء تلقيح بين أبوين يختلفان في هيئتي صفة واحدة وملاحظة النتيجة.</a:t>
            </a:r>
          </a:p>
          <a:p>
            <a:r>
              <a:rPr lang="ar-IQ" dirty="0" smtClean="0"/>
              <a:t>ما المقصود بكلمة نقي؟</a:t>
            </a:r>
          </a:p>
          <a:p>
            <a:r>
              <a:rPr lang="ar-IQ" dirty="0" smtClean="0"/>
              <a:t>ما المقصود بكلمة خليط؟</a:t>
            </a:r>
          </a:p>
          <a:p>
            <a:r>
              <a:rPr lang="ar-IQ" dirty="0" smtClean="0"/>
              <a:t>ما المقصود بالتلقيح الذاتي </a:t>
            </a:r>
            <a:r>
              <a:rPr lang="en-US" dirty="0" smtClean="0"/>
              <a:t>Self pollination؟</a:t>
            </a:r>
          </a:p>
          <a:p>
            <a:r>
              <a:rPr lang="ar-IQ" dirty="0" smtClean="0"/>
              <a:t>ما المقصود بالتلقيح الخلطي </a:t>
            </a:r>
            <a:r>
              <a:rPr lang="en-US" dirty="0" smtClean="0"/>
              <a:t>Cross pollination</a:t>
            </a: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5238044" y="236430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 smtClean="0"/>
              <a:t>مثال:</a:t>
            </a:r>
          </a:p>
          <a:p>
            <a:r>
              <a:rPr lang="ar-IQ" dirty="0" smtClean="0"/>
              <a:t>تم التلقيح بين نبات طويل الساق (نقي) و نبات قصير الساق (نقي).</a:t>
            </a:r>
          </a:p>
          <a:p>
            <a:r>
              <a:rPr lang="ar-IQ" dirty="0" smtClean="0"/>
              <a:t>الآباء طويل الساق </a:t>
            </a:r>
            <a:r>
              <a:rPr lang="en-US" dirty="0" smtClean="0"/>
              <a:t>X </a:t>
            </a:r>
            <a:r>
              <a:rPr lang="ar-IQ" dirty="0" smtClean="0"/>
              <a:t>قصير الساق</a:t>
            </a:r>
          </a:p>
          <a:p>
            <a:r>
              <a:rPr lang="ar-IQ" dirty="0" smtClean="0"/>
              <a:t>الجيل الأول نباتات طويلة الساق</a:t>
            </a:r>
          </a:p>
          <a:p>
            <a:r>
              <a:rPr lang="ar-IQ" dirty="0" smtClean="0"/>
              <a:t>الجيل الثاني 3 نباتات طويل الساق 1 نبات قصير الساق</a:t>
            </a:r>
          </a:p>
          <a:p>
            <a:r>
              <a:rPr lang="ar-IQ" dirty="0" smtClean="0"/>
              <a:t>الجيل الثالث 7 نباتات طويل الساق 3 نباتات قصير الساق</a:t>
            </a:r>
          </a:p>
          <a:p>
            <a:r>
              <a:rPr lang="ar-IQ" dirty="0" smtClean="0"/>
              <a:t>النتائج:</a:t>
            </a:r>
          </a:p>
          <a:p>
            <a:r>
              <a:rPr lang="ar-IQ" dirty="0" smtClean="0"/>
              <a:t>أفراد الجيل الأول يحملون هيئة أحد الآباء.</a:t>
            </a:r>
          </a:p>
          <a:p>
            <a:r>
              <a:rPr lang="ar-IQ" dirty="0" smtClean="0"/>
              <a:t>أفراد الجيل الثاني يحمل بعضهم هيئة أحد الآباء و البعض الآخر يحمل هيئة الأب الآخر بنسبة 3:1</a:t>
            </a:r>
          </a:p>
          <a:p>
            <a:r>
              <a:rPr lang="ar-IQ" dirty="0" smtClean="0"/>
              <a:t>اعتبر الهيئة التي تظهر في الجيل الأول هيئة سائدة </a:t>
            </a:r>
            <a:r>
              <a:rPr lang="en-US" dirty="0" smtClean="0"/>
              <a:t>Dominant.</a:t>
            </a:r>
          </a:p>
          <a:p>
            <a:r>
              <a:rPr lang="ar-IQ" dirty="0" smtClean="0"/>
              <a:t>والهيئة الأخرى متنحية </a:t>
            </a:r>
            <a:r>
              <a:rPr lang="en-US" dirty="0" smtClean="0"/>
              <a:t>Recessive.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7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 smtClean="0"/>
              <a:t>الاقتراحات:</a:t>
            </a:r>
          </a:p>
          <a:p>
            <a:r>
              <a:rPr lang="ar-IQ" dirty="0" smtClean="0"/>
              <a:t>حبوب اللقاح الآتية من الأب طويل الساق تحتوي على عنصر </a:t>
            </a:r>
            <a:r>
              <a:rPr lang="en-US" dirty="0" smtClean="0"/>
              <a:t>Element </a:t>
            </a:r>
            <a:r>
              <a:rPr lang="ar-IQ" dirty="0" smtClean="0"/>
              <a:t>الطول</a:t>
            </a:r>
          </a:p>
          <a:p>
            <a:r>
              <a:rPr lang="ar-IQ" dirty="0" smtClean="0"/>
              <a:t>ورمز له بالحرف </a:t>
            </a:r>
            <a:r>
              <a:rPr lang="en-US" dirty="0" smtClean="0"/>
              <a:t>T.</a:t>
            </a:r>
          </a:p>
          <a:p>
            <a:r>
              <a:rPr lang="ar-IQ" dirty="0" smtClean="0"/>
              <a:t>حبوب اللقاح الآتية من الأب قصير الساق تحتوي على عنصر </a:t>
            </a:r>
            <a:r>
              <a:rPr lang="en-US" dirty="0" smtClean="0"/>
              <a:t>Element </a:t>
            </a:r>
            <a:r>
              <a:rPr lang="ar-IQ" dirty="0" smtClean="0"/>
              <a:t>القصر.</a:t>
            </a:r>
          </a:p>
          <a:p>
            <a:r>
              <a:rPr lang="ar-IQ" dirty="0" smtClean="0"/>
              <a:t>ورمز له بالحرف </a:t>
            </a:r>
            <a:r>
              <a:rPr lang="en-US" dirty="0" smtClean="0"/>
              <a:t>t.</a:t>
            </a:r>
          </a:p>
          <a:p>
            <a:r>
              <a:rPr lang="ar-IQ" dirty="0" smtClean="0"/>
              <a:t>الهيئة السائدة يرمز لها بالحرف الأول من الكلمة المعبرة عن الهيئة (طويل </a:t>
            </a:r>
            <a:r>
              <a:rPr lang="en-US" dirty="0" smtClean="0"/>
              <a:t>Tall) </a:t>
            </a:r>
            <a:r>
              <a:rPr lang="ar-IQ" dirty="0" smtClean="0"/>
              <a:t>ويكتب بالصورة الكبيرة </a:t>
            </a:r>
            <a:r>
              <a:rPr lang="en-US" dirty="0" smtClean="0"/>
              <a:t>Capital (T).</a:t>
            </a:r>
          </a:p>
          <a:p>
            <a:r>
              <a:rPr lang="ar-IQ" dirty="0" smtClean="0"/>
              <a:t>يرمز للهيئة المتنحية بالحرف الأول من الكلمة المعبرة عن الهيئة السائدة ويكتب بالصورة الصغيرة (</a:t>
            </a:r>
            <a:r>
              <a:rPr lang="en-US" dirty="0" smtClean="0"/>
              <a:t>t).</a:t>
            </a:r>
          </a:p>
          <a:p>
            <a:r>
              <a:rPr lang="ar-IQ" dirty="0" smtClean="0"/>
              <a:t>بالتعويض في التجربة السابقة بالرموز تكون كما بلي: شكل</a:t>
            </a:r>
          </a:p>
          <a:p>
            <a:r>
              <a:rPr lang="ar-IQ" dirty="0" smtClean="0"/>
              <a:t>للتفريق بينهما نجد أن:</a:t>
            </a:r>
          </a:p>
          <a:p>
            <a:r>
              <a:rPr lang="ar-IQ" dirty="0" smtClean="0"/>
              <a:t>النبات الذي يحمل </a:t>
            </a:r>
            <a:r>
              <a:rPr lang="en-US" dirty="0" smtClean="0"/>
              <a:t>TT </a:t>
            </a:r>
            <a:r>
              <a:rPr lang="ar-IQ" dirty="0" smtClean="0"/>
              <a:t>يسمى نقيا (</a:t>
            </a:r>
            <a:r>
              <a:rPr lang="en-US" dirty="0" smtClean="0"/>
              <a:t>Homozygous).</a:t>
            </a:r>
          </a:p>
          <a:p>
            <a:r>
              <a:rPr lang="ar-IQ" dirty="0" smtClean="0"/>
              <a:t>النبات الذي يحمل </a:t>
            </a:r>
            <a:r>
              <a:rPr lang="en-US" dirty="0" smtClean="0"/>
              <a:t>Tt </a:t>
            </a:r>
            <a:r>
              <a:rPr lang="ar-IQ" dirty="0" smtClean="0"/>
              <a:t>يسمى خليطا (</a:t>
            </a:r>
            <a:r>
              <a:rPr lang="en-US" dirty="0" smtClean="0"/>
              <a:t>Heterozygous).</a:t>
            </a:r>
          </a:p>
          <a:p>
            <a:r>
              <a:rPr lang="ar-IQ" dirty="0" smtClean="0"/>
              <a:t>عندما يكون النبات طويلا أو قصيرا هذا نوعه المظهري (</a:t>
            </a:r>
            <a:r>
              <a:rPr lang="en-US" dirty="0" smtClean="0"/>
              <a:t>Phenotype).</a:t>
            </a:r>
          </a:p>
          <a:p>
            <a:r>
              <a:rPr lang="ar-IQ" dirty="0" smtClean="0"/>
              <a:t>عندما يكون النبات نقيا أو خليطا هذا نوعه الوراثي (</a:t>
            </a:r>
            <a:r>
              <a:rPr lang="en-US" dirty="0" smtClean="0"/>
              <a:t>Genotype).</a:t>
            </a:r>
          </a:p>
          <a:p>
            <a:r>
              <a:rPr lang="ar-IQ" dirty="0" smtClean="0"/>
              <a:t>النسبة المظهرية </a:t>
            </a:r>
            <a:r>
              <a:rPr lang="en-US" dirty="0" smtClean="0"/>
              <a:t>Phenotype ratio </a:t>
            </a:r>
            <a:r>
              <a:rPr lang="ar-IQ" dirty="0" smtClean="0"/>
              <a:t>في التلقيح السابق هي:</a:t>
            </a:r>
          </a:p>
          <a:p>
            <a:r>
              <a:rPr lang="ar-IQ" dirty="0" smtClean="0"/>
              <a:t>1 قصير : 3 طويل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572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 smtClean="0"/>
              <a:t>النسبة الوراثية </a:t>
            </a:r>
            <a:r>
              <a:rPr lang="en-US" dirty="0" smtClean="0"/>
              <a:t>Genotype ratio </a:t>
            </a:r>
            <a:r>
              <a:rPr lang="ar-IQ" dirty="0" smtClean="0"/>
              <a:t>هي:</a:t>
            </a:r>
          </a:p>
          <a:p>
            <a:r>
              <a:rPr lang="ar-IQ" dirty="0" smtClean="0"/>
              <a:t>1 قصير : 2 طويل خليط : 1 طويل نقي.</a:t>
            </a:r>
          </a:p>
          <a:p>
            <a:r>
              <a:rPr lang="ar-IQ" dirty="0" smtClean="0"/>
              <a:t>استبدلت كلمة عنصر بكلمة عامل.</a:t>
            </a:r>
          </a:p>
          <a:p>
            <a:r>
              <a:rPr lang="ar-IQ" dirty="0" smtClean="0"/>
              <a:t>أما في العصر الحاضر فقد استبدلت كلمة عامل بكلمة أليل </a:t>
            </a:r>
            <a:r>
              <a:rPr lang="en-US" dirty="0" smtClean="0"/>
              <a:t>Allele</a:t>
            </a:r>
          </a:p>
          <a:p>
            <a:r>
              <a:rPr lang="ar-IQ" dirty="0" smtClean="0"/>
              <a:t>إذاً في المثال السابق يكون (</a:t>
            </a:r>
            <a:r>
              <a:rPr lang="en-US" dirty="0" smtClean="0"/>
              <a:t>T) </a:t>
            </a:r>
            <a:r>
              <a:rPr lang="ar-IQ" dirty="0" smtClean="0"/>
              <a:t>هو الأليل السائد لصفة القامة.</a:t>
            </a:r>
          </a:p>
          <a:p>
            <a:r>
              <a:rPr lang="ar-IQ" dirty="0" smtClean="0"/>
              <a:t>و يكون ( </a:t>
            </a:r>
            <a:r>
              <a:rPr lang="en-US" dirty="0" smtClean="0"/>
              <a:t>t) </a:t>
            </a:r>
            <a:r>
              <a:rPr lang="ar-IQ" dirty="0" smtClean="0"/>
              <a:t>هو الأليل المتنحي.</a:t>
            </a:r>
          </a:p>
          <a:p>
            <a:r>
              <a:rPr lang="ar-IQ" dirty="0" smtClean="0"/>
              <a:t>كلاهما صورتين مختلفتين للجين </a:t>
            </a:r>
            <a:r>
              <a:rPr lang="en-US" dirty="0" smtClean="0"/>
              <a:t>Gene </a:t>
            </a:r>
            <a:r>
              <a:rPr lang="ar-IQ" dirty="0" smtClean="0"/>
              <a:t>المتحكم في قامة النبات ويعبر عنهما : (</a:t>
            </a:r>
            <a:r>
              <a:rPr lang="en-US" dirty="0" smtClean="0"/>
              <a:t>T/t).</a:t>
            </a:r>
          </a:p>
          <a:p>
            <a:r>
              <a:rPr lang="ar-IQ" dirty="0" smtClean="0"/>
              <a:t>الأليل: هو هيئة من الهيئات التي يوجد عليها جين ما.</a:t>
            </a:r>
          </a:p>
          <a:p>
            <a:r>
              <a:rPr lang="ar-IQ" dirty="0" smtClean="0"/>
              <a:t>القانون الأول: يعرف بقانون الافتراق (</a:t>
            </a:r>
            <a:r>
              <a:rPr lang="en-US" dirty="0" smtClean="0"/>
              <a:t>Law of Segregation) </a:t>
            </a:r>
            <a:r>
              <a:rPr lang="ar-IQ" dirty="0" smtClean="0"/>
              <a:t>و ينص على أن:</a:t>
            </a:r>
          </a:p>
          <a:p>
            <a:r>
              <a:rPr lang="ar-IQ" dirty="0" smtClean="0"/>
              <a:t>وهو أن أي صفة يحكم إظهارها في الكائن الحي زوج واحد من الأليلات، ويكونان إما متشابهان أو مختلفان.</a:t>
            </a:r>
          </a:p>
          <a:p>
            <a:r>
              <a:rPr lang="ar-IQ" dirty="0" smtClean="0"/>
              <a:t>عند تكوين الأمشاج يفترق أليلا كل صفة عن بعضهما البعض بحيث يحتوي المشيج على واحد منهما فقط.</a:t>
            </a:r>
          </a:p>
          <a:p>
            <a:r>
              <a:rPr lang="ar-IQ" dirty="0" smtClean="0"/>
              <a:t>وقد وجد أن الجينات وبالتالي الأليلات تقع على الكروموسومات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5403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354" y="476672"/>
            <a:ext cx="7344816" cy="489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21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محاضرة 4 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4 </dc:title>
  <dc:creator>Ahmed</dc:creator>
  <cp:lastModifiedBy>Ahmed</cp:lastModifiedBy>
  <cp:revision>1</cp:revision>
  <dcterms:created xsi:type="dcterms:W3CDTF">2022-05-07T12:06:41Z</dcterms:created>
  <dcterms:modified xsi:type="dcterms:W3CDTF">2022-05-07T12:07:02Z</dcterms:modified>
</cp:coreProperties>
</file>